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b-NO" smtClean="0"/>
              <a:t>Klikk for å redigere undertittelstil i malen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1FA1-A003-4653-8D47-667E308476BA}" type="datetimeFigureOut">
              <a:rPr lang="nb-NO" smtClean="0"/>
              <a:pPr/>
              <a:t>09.03.2013</a:t>
            </a:fld>
            <a:endParaRPr lang="nb-NO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14C88-6F98-4D3B-8CAF-FCE861682653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1FA1-A003-4653-8D47-667E308476BA}" type="datetimeFigureOut">
              <a:rPr lang="nb-NO" smtClean="0"/>
              <a:pPr/>
              <a:t>09.03.2013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14C88-6F98-4D3B-8CAF-FCE861682653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1FA1-A003-4653-8D47-667E308476BA}" type="datetimeFigureOut">
              <a:rPr lang="nb-NO" smtClean="0"/>
              <a:pPr/>
              <a:t>09.03.2013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14C88-6F98-4D3B-8CAF-FCE861682653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1FA1-A003-4653-8D47-667E308476BA}" type="datetimeFigureOut">
              <a:rPr lang="nb-NO" smtClean="0"/>
              <a:pPr/>
              <a:t>09.03.2013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14C88-6F98-4D3B-8CAF-FCE861682653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1FA1-A003-4653-8D47-667E308476BA}" type="datetimeFigureOut">
              <a:rPr lang="nb-NO" smtClean="0"/>
              <a:pPr/>
              <a:t>09.03.2013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14C88-6F98-4D3B-8CAF-FCE861682653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1FA1-A003-4653-8D47-667E308476BA}" type="datetimeFigureOut">
              <a:rPr lang="nb-NO" smtClean="0"/>
              <a:pPr/>
              <a:t>09.03.2013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14C88-6F98-4D3B-8CAF-FCE861682653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1FA1-A003-4653-8D47-667E308476BA}" type="datetimeFigureOut">
              <a:rPr lang="nb-NO" smtClean="0"/>
              <a:pPr/>
              <a:t>09.03.2013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14C88-6F98-4D3B-8CAF-FCE861682653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1FA1-A003-4653-8D47-667E308476BA}" type="datetimeFigureOut">
              <a:rPr lang="nb-NO" smtClean="0"/>
              <a:pPr/>
              <a:t>09.03.2013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14C88-6F98-4D3B-8CAF-FCE861682653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1FA1-A003-4653-8D47-667E308476BA}" type="datetimeFigureOut">
              <a:rPr lang="nb-NO" smtClean="0"/>
              <a:pPr/>
              <a:t>09.03.2013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14C88-6F98-4D3B-8CAF-FCE861682653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1FA1-A003-4653-8D47-667E308476BA}" type="datetimeFigureOut">
              <a:rPr lang="nb-NO" smtClean="0"/>
              <a:pPr/>
              <a:t>09.03.2013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14C88-6F98-4D3B-8CAF-FCE861682653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1FA1-A003-4653-8D47-667E308476BA}" type="datetimeFigureOut">
              <a:rPr lang="nb-NO" smtClean="0"/>
              <a:pPr/>
              <a:t>09.03.2013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4614C88-6F98-4D3B-8CAF-FCE861682653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b-NO" smtClean="0"/>
              <a:t>Klikk ikonet for å legge til et bilde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  <a:p>
            <a:pPr lvl="1" eaLnBrk="1" latinLnBrk="0" hangingPunct="1"/>
            <a:r>
              <a:rPr kumimoji="0" lang="nb-NO" smtClean="0"/>
              <a:t>Andre nivå</a:t>
            </a:r>
          </a:p>
          <a:p>
            <a:pPr lvl="2" eaLnBrk="1" latinLnBrk="0" hangingPunct="1"/>
            <a:r>
              <a:rPr kumimoji="0" lang="nb-NO" smtClean="0"/>
              <a:t>Tredje nivå</a:t>
            </a:r>
          </a:p>
          <a:p>
            <a:pPr lvl="3" eaLnBrk="1" latinLnBrk="0" hangingPunct="1"/>
            <a:r>
              <a:rPr kumimoji="0" lang="nb-NO" smtClean="0"/>
              <a:t>Fjerde nivå</a:t>
            </a:r>
          </a:p>
          <a:p>
            <a:pPr lvl="4" eaLnBrk="1" latinLnBrk="0" hangingPunct="1"/>
            <a:r>
              <a:rPr kumimoji="0" lang="nb-NO" smtClean="0"/>
              <a:t>Femte nivå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881FA1-A003-4653-8D47-667E308476BA}" type="datetimeFigureOut">
              <a:rPr lang="nb-NO" smtClean="0"/>
              <a:pPr/>
              <a:t>09.03.2013</a:t>
            </a:fld>
            <a:endParaRPr lang="nb-NO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4614C88-6F98-4D3B-8CAF-FCE861682653}" type="slidenum">
              <a:rPr lang="nb-NO" smtClean="0"/>
              <a:pPr/>
              <a:t>‹#›</a:t>
            </a:fld>
            <a:endParaRPr lang="nb-NO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179512" y="0"/>
            <a:ext cx="8712967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3200" b="1" dirty="0" smtClean="0">
                <a:solidFill>
                  <a:srgbClr val="FF0000"/>
                </a:solidFill>
              </a:rPr>
              <a:t>REVERSE</a:t>
            </a:r>
            <a:endParaRPr lang="nb-NO" sz="3200" b="1" dirty="0" smtClean="0">
              <a:solidFill>
                <a:srgbClr val="FF0000"/>
              </a:solidFill>
            </a:endParaRPr>
          </a:p>
          <a:p>
            <a:endParaRPr lang="nb-NO" sz="1000" dirty="0" smtClean="0"/>
          </a:p>
          <a:p>
            <a:r>
              <a:rPr lang="nb-NO" sz="2800" dirty="0" smtClean="0"/>
              <a:t>Oppfattes </a:t>
            </a:r>
            <a:r>
              <a:rPr lang="nb-NO" sz="2800" dirty="0" smtClean="0"/>
              <a:t>som et vanskelig område, og mange etablerte spillere sliter også med å bruke det på korrekt måte.</a:t>
            </a:r>
          </a:p>
          <a:p>
            <a:r>
              <a:rPr lang="nb-NO" sz="2800" dirty="0" smtClean="0"/>
              <a:t>Vi kan oversette det på et vis ved å kalle det ” </a:t>
            </a:r>
            <a:r>
              <a:rPr lang="nb-NO" sz="2800" b="1" dirty="0" smtClean="0"/>
              <a:t>melde baklengs ”</a:t>
            </a:r>
            <a:endParaRPr lang="nb-NO" sz="2800" dirty="0" smtClean="0"/>
          </a:p>
          <a:p>
            <a:r>
              <a:rPr lang="nb-NO" sz="2800" b="1" dirty="0" smtClean="0"/>
              <a:t>Eksempel 1:	</a:t>
            </a:r>
            <a:r>
              <a:rPr lang="nb-NO" sz="2800" dirty="0" smtClean="0"/>
              <a:t>	S		N</a:t>
            </a:r>
          </a:p>
          <a:p>
            <a:r>
              <a:rPr lang="nb-NO" sz="2800" dirty="0" smtClean="0"/>
              <a:t>				1 kl		1 </a:t>
            </a:r>
            <a:r>
              <a:rPr lang="nb-NO" sz="2800" dirty="0" err="1" smtClean="0"/>
              <a:t>hj</a:t>
            </a:r>
            <a:endParaRPr lang="nb-NO" sz="2800" dirty="0" smtClean="0"/>
          </a:p>
          <a:p>
            <a:r>
              <a:rPr lang="nb-NO" sz="2800" dirty="0" smtClean="0"/>
              <a:t>				2 ru</a:t>
            </a:r>
          </a:p>
          <a:p>
            <a:r>
              <a:rPr lang="nb-NO" sz="2800" dirty="0" smtClean="0"/>
              <a:t>Det viser minst 16 hp og:  </a:t>
            </a:r>
            <a:r>
              <a:rPr lang="nb-NO" sz="2800" b="1" dirty="0" smtClean="0"/>
              <a:t>kløverfargen er lenger enn ruteren !</a:t>
            </a:r>
            <a:endParaRPr lang="nb-NO" sz="2800" dirty="0" smtClean="0"/>
          </a:p>
          <a:p>
            <a:r>
              <a:rPr lang="nb-NO" sz="2800" dirty="0" smtClean="0"/>
              <a:t>Det kan </a:t>
            </a:r>
            <a:r>
              <a:rPr lang="nb-NO" sz="2800" dirty="0" err="1" smtClean="0"/>
              <a:t>f.eks</a:t>
            </a:r>
            <a:r>
              <a:rPr lang="nb-NO" sz="2800" dirty="0" smtClean="0"/>
              <a:t> vise en hånd som denne:</a:t>
            </a:r>
          </a:p>
          <a:p>
            <a:r>
              <a:rPr lang="nb-NO" sz="2800" dirty="0" smtClean="0"/>
              <a:t>			E 4</a:t>
            </a:r>
          </a:p>
          <a:p>
            <a:r>
              <a:rPr lang="nb-NO" sz="2800" dirty="0" smtClean="0"/>
              <a:t>			10 2</a:t>
            </a:r>
          </a:p>
          <a:p>
            <a:r>
              <a:rPr lang="nb-NO" sz="2800" dirty="0" smtClean="0"/>
              <a:t>			E K 10 6</a:t>
            </a:r>
          </a:p>
          <a:p>
            <a:r>
              <a:rPr lang="nb-NO" sz="2800" dirty="0" smtClean="0"/>
              <a:t>			E D 10 5 </a:t>
            </a:r>
            <a:r>
              <a:rPr lang="nb-NO" sz="2800" dirty="0" smtClean="0"/>
              <a:t>4</a:t>
            </a:r>
            <a:endParaRPr lang="nb-NO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382437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0" y="0"/>
            <a:ext cx="9144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3200" dirty="0" smtClean="0"/>
              <a:t>Hvis fargene er like lange, </a:t>
            </a:r>
            <a:r>
              <a:rPr lang="nb-NO" sz="3200" dirty="0" smtClean="0"/>
              <a:t>melder </a:t>
            </a:r>
            <a:r>
              <a:rPr lang="nb-NO" sz="3200" dirty="0" smtClean="0"/>
              <a:t>vi annerledes. </a:t>
            </a:r>
            <a:endParaRPr lang="nb-NO" sz="3200" dirty="0" smtClean="0"/>
          </a:p>
          <a:p>
            <a:r>
              <a:rPr lang="nb-NO" sz="3200" dirty="0" smtClean="0"/>
              <a:t>Gi </a:t>
            </a:r>
            <a:r>
              <a:rPr lang="nb-NO" sz="3200" dirty="0" smtClean="0"/>
              <a:t>Syd denne hånden:</a:t>
            </a:r>
          </a:p>
          <a:p>
            <a:r>
              <a:rPr lang="nb-NO" sz="3200" dirty="0" smtClean="0"/>
              <a:t>			E 4</a:t>
            </a:r>
          </a:p>
          <a:p>
            <a:r>
              <a:rPr lang="nb-NO" sz="3200" dirty="0" smtClean="0"/>
              <a:t>			10</a:t>
            </a:r>
          </a:p>
          <a:p>
            <a:r>
              <a:rPr lang="nb-NO" sz="3200" dirty="0" smtClean="0"/>
              <a:t>			E K 10 6 4</a:t>
            </a:r>
          </a:p>
          <a:p>
            <a:r>
              <a:rPr lang="nb-NO" sz="3200" dirty="0" smtClean="0"/>
              <a:t>			E D 10 5 4</a:t>
            </a:r>
          </a:p>
          <a:p>
            <a:r>
              <a:rPr lang="nb-NO" sz="3200" dirty="0" smtClean="0"/>
              <a:t>Da går meldingene slik:</a:t>
            </a:r>
          </a:p>
          <a:p>
            <a:r>
              <a:rPr lang="nb-NO" sz="3200" dirty="0" smtClean="0"/>
              <a:t>			S		N</a:t>
            </a:r>
          </a:p>
          <a:p>
            <a:r>
              <a:rPr lang="nb-NO" sz="3200" dirty="0" smtClean="0"/>
              <a:t>			1 ru		1 </a:t>
            </a:r>
            <a:r>
              <a:rPr lang="nb-NO" sz="3200" dirty="0" err="1" smtClean="0"/>
              <a:t>hj</a:t>
            </a:r>
            <a:endParaRPr lang="nb-NO" sz="3200" dirty="0" smtClean="0"/>
          </a:p>
          <a:p>
            <a:r>
              <a:rPr lang="nb-NO" sz="3200" dirty="0" smtClean="0"/>
              <a:t>			3 kl	</a:t>
            </a:r>
            <a:r>
              <a:rPr lang="nb-NO" sz="2800" dirty="0" smtClean="0"/>
              <a:t>	</a:t>
            </a:r>
          </a:p>
          <a:p>
            <a:r>
              <a:rPr lang="nb-NO" sz="3200" dirty="0" smtClean="0"/>
              <a:t>Åpning i en farge og hopp i underliggende viser minst 16 hp og at den først meldte fargen er like lang eller lenger enn den først meldte</a:t>
            </a:r>
            <a:r>
              <a:rPr lang="nb-NO" sz="2800" dirty="0" smtClean="0"/>
              <a:t>.</a:t>
            </a:r>
            <a:endParaRPr lang="nb-NO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-4770"/>
            <a:ext cx="91440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Å</a:t>
            </a:r>
            <a:r>
              <a:rPr kumimoji="0" lang="nb-NO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melde </a:t>
            </a:r>
            <a:r>
              <a:rPr kumimoji="0" lang="nb-NO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reverse</a:t>
            </a:r>
            <a:r>
              <a:rPr kumimoji="0" lang="nb-NO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er normalt krav for minst en runde !</a:t>
            </a:r>
            <a:endParaRPr kumimoji="0" lang="nb-NO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Makker m</a:t>
            </a:r>
            <a:r>
              <a:rPr kumimoji="0" lang="nb-NO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å</a:t>
            </a:r>
            <a:r>
              <a:rPr kumimoji="0" lang="nb-NO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 b</a:t>
            </a:r>
            <a:r>
              <a:rPr kumimoji="0" lang="nb-NO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ø</a:t>
            </a:r>
            <a:r>
              <a:rPr kumimoji="0" lang="nb-NO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 ) melde en gang til</a:t>
            </a:r>
            <a:endParaRPr kumimoji="0" lang="nb-NO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Vi lar Nord i det f</a:t>
            </a:r>
            <a:r>
              <a:rPr kumimoji="0" lang="nb-NO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ø</a:t>
            </a:r>
            <a:r>
              <a:rPr kumimoji="0" lang="nb-NO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rste eksempelet f</a:t>
            </a:r>
            <a:r>
              <a:rPr kumimoji="0" lang="nb-NO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å</a:t>
            </a:r>
            <a:r>
              <a:rPr kumimoji="0" lang="nb-NO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nb-NO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	K </a:t>
            </a:r>
            <a:r>
              <a:rPr kumimoji="0" lang="nb-NO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Kn</a:t>
            </a:r>
            <a:r>
              <a:rPr kumimoji="0" lang="nb-NO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</a:t>
            </a:r>
            <a:endParaRPr kumimoji="0" lang="nb-NO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	E </a:t>
            </a:r>
            <a:r>
              <a:rPr kumimoji="0" lang="nb-NO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Kn</a:t>
            </a:r>
            <a:r>
              <a:rPr kumimoji="0" lang="nb-NO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9 4</a:t>
            </a:r>
            <a:endParaRPr kumimoji="0" lang="nb-NO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	D  8 4</a:t>
            </a:r>
            <a:endParaRPr kumimoji="0" lang="nb-NO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	8 7 2</a:t>
            </a:r>
            <a:endParaRPr kumimoji="0" lang="nb-NO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Hva blir din andre melding ?</a:t>
            </a:r>
            <a:endParaRPr kumimoji="0" lang="nb-NO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Svar:	Meld 3 NT. Du har bra hold i spar og vet at makker har minst 16 hp </a:t>
            </a:r>
            <a:r>
              <a:rPr kumimoji="0" lang="nb-NO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nb-NO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totalt minst 27.</a:t>
            </a:r>
            <a:endParaRPr kumimoji="0" lang="nb-NO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9100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20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20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20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20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20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20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20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0" y="260648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3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Eksempel 2:</a:t>
            </a:r>
            <a:r>
              <a:rPr lang="nb-NO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S		N</a:t>
            </a:r>
            <a:endParaRPr lang="nb-NO" sz="36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	1 </a:t>
            </a:r>
            <a:r>
              <a:rPr lang="nb-NO" sz="36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hj</a:t>
            </a:r>
            <a:r>
              <a:rPr lang="nb-NO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2 kl</a:t>
            </a:r>
            <a:endParaRPr lang="nb-NO" sz="36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	2 </a:t>
            </a:r>
            <a:r>
              <a:rPr lang="nb-NO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sp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nb-NO" sz="36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Er det krav for en runde eller til utgang </a:t>
            </a:r>
            <a:r>
              <a:rPr lang="nb-NO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nb-NO" sz="36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Svar: N</a:t>
            </a:r>
            <a:r>
              <a:rPr lang="nb-NO" sz="3600" dirty="0" smtClean="0">
                <a:latin typeface="Calibri"/>
                <a:ea typeface="Calibri" pitchFamily="34" charset="0"/>
                <a:cs typeface="Times New Roman" pitchFamily="18" charset="0"/>
              </a:rPr>
              <a:t>å</a:t>
            </a:r>
            <a:r>
              <a:rPr lang="nb-NO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er det krevd til utgang for Nord har vist minst 10 hp og Syd minst </a:t>
            </a:r>
            <a:r>
              <a:rPr lang="nb-NO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16</a:t>
            </a:r>
            <a:endParaRPr lang="nb-NO" sz="3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-42933"/>
            <a:ext cx="9144000" cy="7263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Kortene kan v</a:t>
            </a:r>
            <a:r>
              <a:rPr lang="nb-NO" sz="2800" dirty="0" smtClean="0">
                <a:latin typeface="Calibri"/>
                <a:ea typeface="Calibri" pitchFamily="34" charset="0"/>
                <a:cs typeface="Times New Roman" pitchFamily="18" charset="0"/>
              </a:rPr>
              <a:t>æ</a:t>
            </a:r>
            <a:r>
              <a:rPr lang="nb-NO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 :	K 10 6</a:t>
            </a:r>
            <a:endParaRPr lang="nb-NO" sz="28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	</a:t>
            </a:r>
            <a:r>
              <a:rPr lang="nb-NO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Kn</a:t>
            </a:r>
            <a:r>
              <a:rPr lang="nb-NO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8</a:t>
            </a:r>
            <a:endParaRPr lang="nb-NO" sz="28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	</a:t>
            </a:r>
            <a:r>
              <a:rPr lang="nb-NO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Kn</a:t>
            </a:r>
            <a:r>
              <a:rPr lang="nb-NO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10 3</a:t>
            </a:r>
            <a:endParaRPr lang="nb-NO" sz="28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	E D 10 9 4</a:t>
            </a:r>
            <a:endParaRPr lang="nb-NO" sz="28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		N</a:t>
            </a:r>
            <a:endParaRPr lang="nb-NO" sz="28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		S</a:t>
            </a:r>
            <a:endParaRPr lang="nb-NO" sz="28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	E </a:t>
            </a:r>
            <a:r>
              <a:rPr lang="nb-NO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Kn</a:t>
            </a:r>
            <a:r>
              <a:rPr lang="nb-NO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8 3</a:t>
            </a:r>
            <a:endParaRPr lang="nb-NO" sz="28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	E K 10 9 4</a:t>
            </a:r>
            <a:endParaRPr lang="nb-NO" sz="28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	E 7</a:t>
            </a:r>
            <a:endParaRPr lang="nb-NO" sz="28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	</a:t>
            </a:r>
            <a:r>
              <a:rPr lang="nb-NO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Kn</a:t>
            </a:r>
            <a:r>
              <a:rPr lang="nb-NO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8</a:t>
            </a:r>
            <a:endParaRPr lang="nb-NO" sz="28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Meldingene vil g</a:t>
            </a:r>
            <a:r>
              <a:rPr kumimoji="0" lang="nb-N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å</a:t>
            </a:r>
            <a:r>
              <a:rPr kumimoji="0" lang="nb-N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			S		N</a:t>
            </a:r>
            <a:endParaRPr kumimoji="0" lang="nb-NO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		1 </a:t>
            </a:r>
            <a:r>
              <a:rPr kumimoji="0" lang="nb-NO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hj</a:t>
            </a:r>
            <a:r>
              <a:rPr kumimoji="0" lang="nb-N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2 kl</a:t>
            </a:r>
            <a:endParaRPr kumimoji="0" lang="nb-NO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		2 sp		3 ru</a:t>
            </a:r>
            <a:endParaRPr kumimoji="0" lang="nb-NO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		3 NT		pass</a:t>
            </a:r>
            <a:endParaRPr kumimoji="0" lang="nb-NO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2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Nords andre melding er </a:t>
            </a:r>
            <a:r>
              <a:rPr kumimoji="0" lang="nb-NO" sz="2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nb-NO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farge</a:t>
            </a:r>
            <a:r>
              <a:rPr kumimoji="0" lang="nb-N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og sp</a:t>
            </a:r>
            <a:r>
              <a:rPr kumimoji="0" lang="nb-N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ø</a:t>
            </a:r>
            <a:r>
              <a:rPr kumimoji="0" lang="nb-N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 etter mer informasjon (ofte uten ruterstopper).  Syd viser ruterhold og balansert h</a:t>
            </a:r>
            <a:r>
              <a:rPr kumimoji="0" lang="nb-N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å</a:t>
            </a:r>
            <a:r>
              <a:rPr kumimoji="0" lang="nb-N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nd</a:t>
            </a:r>
            <a:endParaRPr kumimoji="0" lang="nb-NO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3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3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3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3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38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38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1638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638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1638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1638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1638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39552" y="0"/>
            <a:ext cx="8305800" cy="6768752"/>
          </a:xfrm>
        </p:spPr>
        <p:txBody>
          <a:bodyPr>
            <a:normAutofit fontScale="90000"/>
          </a:bodyPr>
          <a:lstStyle/>
          <a:p>
            <a:r>
              <a:rPr lang="nb-NO" sz="3200" b="1" dirty="0" smtClean="0">
                <a:solidFill>
                  <a:schemeClr val="tx1"/>
                </a:solidFill>
              </a:rPr>
              <a:t/>
            </a:r>
            <a:br>
              <a:rPr lang="nb-NO" sz="3200" b="1" dirty="0" smtClean="0">
                <a:solidFill>
                  <a:schemeClr val="tx1"/>
                </a:solidFill>
              </a:rPr>
            </a:br>
            <a:r>
              <a:rPr lang="nb-NO" sz="3200" b="1" dirty="0" smtClean="0">
                <a:solidFill>
                  <a:schemeClr val="tx1"/>
                </a:solidFill>
              </a:rPr>
              <a:t/>
            </a:r>
            <a:br>
              <a:rPr lang="nb-NO" sz="3200" b="1" dirty="0" smtClean="0">
                <a:solidFill>
                  <a:schemeClr val="tx1"/>
                </a:solidFill>
              </a:rPr>
            </a:br>
            <a:r>
              <a:rPr lang="nb-NO" sz="3200" b="1" dirty="0" smtClean="0">
                <a:solidFill>
                  <a:schemeClr val="tx1"/>
                </a:solidFill>
              </a:rPr>
              <a:t>Eksempel </a:t>
            </a:r>
            <a:r>
              <a:rPr lang="nb-NO" sz="3200" b="1" dirty="0" smtClean="0">
                <a:solidFill>
                  <a:schemeClr val="tx1"/>
                </a:solidFill>
              </a:rPr>
              <a:t>3:	</a:t>
            </a:r>
            <a:r>
              <a:rPr lang="nb-NO" sz="3200" dirty="0" smtClean="0">
                <a:solidFill>
                  <a:schemeClr val="tx1"/>
                </a:solidFill>
              </a:rPr>
              <a:t> </a:t>
            </a:r>
            <a:r>
              <a:rPr lang="nb-NO" sz="3200" dirty="0" smtClean="0">
                <a:solidFill>
                  <a:schemeClr val="tx1"/>
                </a:solidFill>
              </a:rPr>
              <a:t>	Meldingene </a:t>
            </a:r>
            <a:r>
              <a:rPr lang="nb-NO" sz="3200" dirty="0" smtClean="0">
                <a:solidFill>
                  <a:schemeClr val="tx1"/>
                </a:solidFill>
              </a:rPr>
              <a:t>vil gå: </a:t>
            </a:r>
            <a:r>
              <a:rPr lang="nb-NO" sz="3200" b="1" dirty="0" smtClean="0">
                <a:solidFill>
                  <a:schemeClr val="tx1"/>
                </a:solidFill>
              </a:rPr>
              <a:t>		</a:t>
            </a:r>
            <a:r>
              <a:rPr lang="nb-NO" sz="3200" b="1" dirty="0" smtClean="0">
                <a:solidFill>
                  <a:schemeClr val="tx1"/>
                </a:solidFill>
              </a:rPr>
              <a:t/>
            </a:r>
            <a:br>
              <a:rPr lang="nb-NO" sz="3200" b="1" dirty="0" smtClean="0">
                <a:solidFill>
                  <a:schemeClr val="tx1"/>
                </a:solidFill>
              </a:rPr>
            </a:br>
            <a:r>
              <a:rPr lang="nb-NO" sz="3200" dirty="0" smtClean="0">
                <a:solidFill>
                  <a:schemeClr val="tx1"/>
                </a:solidFill>
              </a:rPr>
              <a:t>			 	S</a:t>
            </a:r>
            <a:r>
              <a:rPr lang="nb-NO" sz="3200" dirty="0" smtClean="0">
                <a:solidFill>
                  <a:schemeClr val="tx1"/>
                </a:solidFill>
              </a:rPr>
              <a:t>			N 		</a:t>
            </a:r>
            <a:r>
              <a:rPr lang="nb-NO" sz="3200" dirty="0" smtClean="0">
                <a:solidFill>
                  <a:schemeClr val="tx1"/>
                </a:solidFill>
              </a:rPr>
              <a:t>              K </a:t>
            </a:r>
            <a:r>
              <a:rPr lang="nb-NO" sz="3200" dirty="0" smtClean="0">
                <a:solidFill>
                  <a:schemeClr val="tx1"/>
                </a:solidFill>
              </a:rPr>
              <a:t>D 10 3 		</a:t>
            </a:r>
            <a:r>
              <a:rPr lang="nb-NO" sz="3200" dirty="0" smtClean="0">
                <a:solidFill>
                  <a:schemeClr val="tx1"/>
                </a:solidFill>
              </a:rPr>
              <a:t>	1 </a:t>
            </a:r>
            <a:r>
              <a:rPr lang="nb-NO" sz="3200" dirty="0" smtClean="0">
                <a:solidFill>
                  <a:schemeClr val="tx1"/>
                </a:solidFill>
              </a:rPr>
              <a:t>ru			1 </a:t>
            </a:r>
            <a:r>
              <a:rPr lang="nb-NO" sz="3200" dirty="0" err="1" smtClean="0">
                <a:solidFill>
                  <a:schemeClr val="tx1"/>
                </a:solidFill>
              </a:rPr>
              <a:t>hj</a:t>
            </a:r>
            <a:r>
              <a:rPr lang="nb-NO" sz="3200" dirty="0" smtClean="0">
                <a:solidFill>
                  <a:schemeClr val="tx1"/>
                </a:solidFill>
              </a:rPr>
              <a:t> </a:t>
            </a:r>
            <a:r>
              <a:rPr lang="nb-NO" sz="3200" dirty="0" smtClean="0">
                <a:solidFill>
                  <a:schemeClr val="tx1"/>
                </a:solidFill>
              </a:rPr>
              <a:t/>
            </a:r>
            <a:br>
              <a:rPr lang="nb-NO" sz="3200" dirty="0" smtClean="0">
                <a:solidFill>
                  <a:schemeClr val="tx1"/>
                </a:solidFill>
              </a:rPr>
            </a:br>
            <a:r>
              <a:rPr lang="nb-NO" sz="3200" dirty="0" smtClean="0">
                <a:solidFill>
                  <a:schemeClr val="tx1"/>
                </a:solidFill>
              </a:rPr>
              <a:t>E </a:t>
            </a:r>
            <a:r>
              <a:rPr lang="nb-NO" sz="3200" dirty="0" smtClean="0">
                <a:solidFill>
                  <a:schemeClr val="tx1"/>
                </a:solidFill>
              </a:rPr>
              <a:t>K </a:t>
            </a:r>
            <a:r>
              <a:rPr lang="nb-NO" sz="3200" dirty="0" err="1" smtClean="0">
                <a:solidFill>
                  <a:schemeClr val="tx1"/>
                </a:solidFill>
              </a:rPr>
              <a:t>Kn</a:t>
            </a:r>
            <a:r>
              <a:rPr lang="nb-NO" sz="3200" dirty="0" smtClean="0">
                <a:solidFill>
                  <a:schemeClr val="tx1"/>
                </a:solidFill>
              </a:rPr>
              <a:t> 9 </a:t>
            </a:r>
            <a:r>
              <a:rPr lang="nb-NO" sz="3200" dirty="0" smtClean="0">
                <a:solidFill>
                  <a:schemeClr val="tx1"/>
                </a:solidFill>
              </a:rPr>
              <a:t>2</a:t>
            </a:r>
            <a:r>
              <a:rPr lang="nb-NO" sz="3200" dirty="0" smtClean="0">
                <a:solidFill>
                  <a:schemeClr val="tx1"/>
                </a:solidFill>
              </a:rPr>
              <a:t> </a:t>
            </a:r>
            <a:r>
              <a:rPr lang="nb-NO" sz="3200" dirty="0" smtClean="0">
                <a:solidFill>
                  <a:schemeClr val="tx1"/>
                </a:solidFill>
              </a:rPr>
              <a:t>			</a:t>
            </a:r>
            <a:r>
              <a:rPr lang="nb-NO" sz="3200" dirty="0" err="1" smtClean="0">
                <a:solidFill>
                  <a:schemeClr val="tx1"/>
                </a:solidFill>
              </a:rPr>
              <a:t>2</a:t>
            </a:r>
            <a:r>
              <a:rPr lang="nb-NO" sz="3200" dirty="0" smtClean="0">
                <a:solidFill>
                  <a:schemeClr val="tx1"/>
                </a:solidFill>
              </a:rPr>
              <a:t> </a:t>
            </a:r>
            <a:r>
              <a:rPr lang="nb-NO" sz="3200" dirty="0" smtClean="0">
                <a:solidFill>
                  <a:schemeClr val="tx1"/>
                </a:solidFill>
              </a:rPr>
              <a:t>ru			2 sp </a:t>
            </a:r>
            <a:br>
              <a:rPr lang="nb-NO" sz="3200" dirty="0" smtClean="0">
                <a:solidFill>
                  <a:schemeClr val="tx1"/>
                </a:solidFill>
              </a:rPr>
            </a:br>
            <a:r>
              <a:rPr lang="nb-NO" sz="3200" dirty="0" smtClean="0">
                <a:solidFill>
                  <a:schemeClr val="tx1"/>
                </a:solidFill>
              </a:rPr>
              <a:t>D </a:t>
            </a:r>
            <a:r>
              <a:rPr lang="nb-NO" sz="3200" dirty="0" smtClean="0">
                <a:solidFill>
                  <a:schemeClr val="tx1"/>
                </a:solidFill>
              </a:rPr>
              <a:t>7 </a:t>
            </a:r>
            <a:r>
              <a:rPr lang="nb-NO" sz="3200" dirty="0" smtClean="0">
                <a:solidFill>
                  <a:schemeClr val="tx1"/>
                </a:solidFill>
              </a:rPr>
              <a:t>2</a:t>
            </a:r>
            <a:r>
              <a:rPr lang="nb-NO" sz="3200" dirty="0" smtClean="0">
                <a:solidFill>
                  <a:schemeClr val="tx1"/>
                </a:solidFill>
              </a:rPr>
              <a:t> </a:t>
            </a:r>
            <a:r>
              <a:rPr lang="nb-NO" sz="3200" dirty="0" smtClean="0">
                <a:solidFill>
                  <a:schemeClr val="tx1"/>
                </a:solidFill>
              </a:rPr>
              <a:t>				3 </a:t>
            </a:r>
            <a:r>
              <a:rPr lang="nb-NO" sz="3200" dirty="0" smtClean="0">
                <a:solidFill>
                  <a:schemeClr val="tx1"/>
                </a:solidFill>
              </a:rPr>
              <a:t>ru			4 ru </a:t>
            </a:r>
            <a:br>
              <a:rPr lang="nb-NO" sz="3200" dirty="0" smtClean="0">
                <a:solidFill>
                  <a:schemeClr val="tx1"/>
                </a:solidFill>
              </a:rPr>
            </a:br>
            <a:r>
              <a:rPr lang="nb-NO" sz="3200" dirty="0" smtClean="0">
                <a:solidFill>
                  <a:schemeClr val="tx1"/>
                </a:solidFill>
              </a:rPr>
              <a:t>6</a:t>
            </a:r>
            <a:r>
              <a:rPr lang="nb-NO" sz="3200" dirty="0" smtClean="0">
                <a:solidFill>
                  <a:schemeClr val="tx1"/>
                </a:solidFill>
              </a:rPr>
              <a:t> </a:t>
            </a:r>
            <a:r>
              <a:rPr lang="nb-NO" sz="3200" dirty="0" smtClean="0">
                <a:solidFill>
                  <a:schemeClr val="tx1"/>
                </a:solidFill>
              </a:rPr>
              <a:t>				4 </a:t>
            </a:r>
            <a:r>
              <a:rPr lang="nb-NO" sz="3200" dirty="0" smtClean="0">
                <a:solidFill>
                  <a:schemeClr val="tx1"/>
                </a:solidFill>
              </a:rPr>
              <a:t>sp			4 NT </a:t>
            </a:r>
            <a:br>
              <a:rPr lang="nb-NO" sz="3200" dirty="0" smtClean="0">
                <a:solidFill>
                  <a:schemeClr val="tx1"/>
                </a:solidFill>
              </a:rPr>
            </a:br>
            <a:r>
              <a:rPr lang="nb-NO" sz="3200" dirty="0" smtClean="0">
                <a:solidFill>
                  <a:schemeClr val="tx1"/>
                </a:solidFill>
              </a:rPr>
              <a:t>				5 </a:t>
            </a:r>
            <a:r>
              <a:rPr lang="nb-NO" sz="3200" dirty="0" smtClean="0">
                <a:solidFill>
                  <a:schemeClr val="tx1"/>
                </a:solidFill>
              </a:rPr>
              <a:t>ru			6 ru</a:t>
            </a:r>
            <a:r>
              <a:rPr lang="nb-NO" sz="3200" dirty="0" smtClean="0"/>
              <a:t/>
            </a:r>
            <a:br>
              <a:rPr lang="nb-NO" sz="3200" dirty="0" smtClean="0"/>
            </a:br>
            <a:r>
              <a:rPr lang="nb-NO" sz="3200" dirty="0" smtClean="0"/>
              <a:t>    </a:t>
            </a:r>
            <a:r>
              <a:rPr lang="nb-NO" sz="3200" dirty="0" smtClean="0">
                <a:solidFill>
                  <a:schemeClr val="tx1"/>
                </a:solidFill>
              </a:rPr>
              <a:t>N				pass</a:t>
            </a:r>
            <a:r>
              <a:rPr lang="nb-NO" sz="3200" dirty="0" smtClean="0">
                <a:solidFill>
                  <a:schemeClr val="tx1"/>
                </a:solidFill>
              </a:rPr>
              <a:t/>
            </a:r>
            <a:br>
              <a:rPr lang="nb-NO" sz="3200" dirty="0" smtClean="0">
                <a:solidFill>
                  <a:schemeClr val="tx1"/>
                </a:solidFill>
              </a:rPr>
            </a:br>
            <a:r>
              <a:rPr lang="nb-NO" sz="3200" dirty="0" smtClean="0">
                <a:solidFill>
                  <a:schemeClr val="tx1"/>
                </a:solidFill>
              </a:rPr>
              <a:t>    S</a:t>
            </a:r>
            <a:br>
              <a:rPr lang="nb-NO" sz="3200" dirty="0" smtClean="0">
                <a:solidFill>
                  <a:schemeClr val="tx1"/>
                </a:solidFill>
              </a:rPr>
            </a:br>
            <a:r>
              <a:rPr lang="nb-NO" sz="3200" dirty="0" smtClean="0">
                <a:solidFill>
                  <a:schemeClr val="tx1"/>
                </a:solidFill>
              </a:rPr>
              <a:t/>
            </a:r>
            <a:br>
              <a:rPr lang="nb-NO" sz="3200" dirty="0" smtClean="0">
                <a:solidFill>
                  <a:schemeClr val="tx1"/>
                </a:solidFill>
              </a:rPr>
            </a:br>
            <a:r>
              <a:rPr lang="nb-NO" sz="3200" dirty="0" smtClean="0">
                <a:solidFill>
                  <a:schemeClr val="tx1"/>
                </a:solidFill>
              </a:rPr>
              <a:t>E </a:t>
            </a:r>
            <a:r>
              <a:rPr lang="nb-NO" sz="3200" dirty="0" smtClean="0">
                <a:solidFill>
                  <a:schemeClr val="tx1"/>
                </a:solidFill>
              </a:rPr>
              <a:t>7</a:t>
            </a:r>
            <a:br>
              <a:rPr lang="nb-NO" sz="3200" dirty="0" smtClean="0">
                <a:solidFill>
                  <a:schemeClr val="tx1"/>
                </a:solidFill>
              </a:rPr>
            </a:br>
            <a:r>
              <a:rPr lang="nb-NO" sz="3200" dirty="0" smtClean="0">
                <a:solidFill>
                  <a:schemeClr val="tx1"/>
                </a:solidFill>
              </a:rPr>
              <a:t>10 </a:t>
            </a:r>
            <a:r>
              <a:rPr lang="nb-NO" sz="3200" dirty="0" smtClean="0">
                <a:solidFill>
                  <a:schemeClr val="tx1"/>
                </a:solidFill>
              </a:rPr>
              <a:t>8</a:t>
            </a:r>
            <a:br>
              <a:rPr lang="nb-NO" sz="3200" dirty="0" smtClean="0">
                <a:solidFill>
                  <a:schemeClr val="tx1"/>
                </a:solidFill>
              </a:rPr>
            </a:br>
            <a:r>
              <a:rPr lang="nb-NO" sz="3200" dirty="0" smtClean="0">
                <a:solidFill>
                  <a:schemeClr val="tx1"/>
                </a:solidFill>
              </a:rPr>
              <a:t>E </a:t>
            </a:r>
            <a:r>
              <a:rPr lang="nb-NO" sz="3200" dirty="0" smtClean="0">
                <a:solidFill>
                  <a:schemeClr val="tx1"/>
                </a:solidFill>
              </a:rPr>
              <a:t>K </a:t>
            </a:r>
            <a:r>
              <a:rPr lang="nb-NO" sz="3200" dirty="0" err="1" smtClean="0">
                <a:solidFill>
                  <a:schemeClr val="tx1"/>
                </a:solidFill>
              </a:rPr>
              <a:t>Kn</a:t>
            </a:r>
            <a:r>
              <a:rPr lang="nb-NO" sz="3200" dirty="0" smtClean="0">
                <a:solidFill>
                  <a:schemeClr val="tx1"/>
                </a:solidFill>
              </a:rPr>
              <a:t> 10 6 3</a:t>
            </a:r>
            <a:br>
              <a:rPr lang="nb-NO" sz="3200" dirty="0" smtClean="0">
                <a:solidFill>
                  <a:schemeClr val="tx1"/>
                </a:solidFill>
              </a:rPr>
            </a:br>
            <a:r>
              <a:rPr lang="nb-NO" sz="3200" dirty="0" smtClean="0">
                <a:solidFill>
                  <a:schemeClr val="tx1"/>
                </a:solidFill>
              </a:rPr>
              <a:t>10 </a:t>
            </a:r>
            <a:r>
              <a:rPr lang="nb-NO" sz="3200" dirty="0" smtClean="0">
                <a:solidFill>
                  <a:schemeClr val="tx1"/>
                </a:solidFill>
              </a:rPr>
              <a:t>5 4</a:t>
            </a:r>
            <a:r>
              <a:rPr lang="nb-NO" sz="2200" dirty="0" smtClean="0">
                <a:solidFill>
                  <a:schemeClr val="tx1"/>
                </a:solidFill>
              </a:rPr>
              <a:t/>
            </a:r>
            <a:br>
              <a:rPr lang="nb-NO" sz="2200" dirty="0" smtClean="0">
                <a:solidFill>
                  <a:schemeClr val="tx1"/>
                </a:solidFill>
              </a:rPr>
            </a:br>
            <a:r>
              <a:rPr lang="nb-NO" sz="2200" dirty="0" smtClean="0">
                <a:solidFill>
                  <a:schemeClr val="tx1"/>
                </a:solidFill>
              </a:rPr>
              <a:t>		</a:t>
            </a:r>
            <a:br>
              <a:rPr lang="nb-NO" sz="2200" dirty="0" smtClean="0">
                <a:solidFill>
                  <a:schemeClr val="tx1"/>
                </a:solidFill>
              </a:rPr>
            </a:br>
            <a:r>
              <a:rPr lang="nb-NO" sz="2200" dirty="0" smtClean="0">
                <a:solidFill>
                  <a:schemeClr val="tx1"/>
                </a:solidFill>
              </a:rPr>
              <a:t>				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23528" y="0"/>
            <a:ext cx="8305800" cy="7533456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>
                <a:solidFill>
                  <a:schemeClr val="tx1"/>
                </a:solidFill>
              </a:rPr>
              <a:t>Nord </a:t>
            </a:r>
            <a:r>
              <a:rPr lang="nb-NO" dirty="0" smtClean="0">
                <a:solidFill>
                  <a:schemeClr val="tx1"/>
                </a:solidFill>
              </a:rPr>
              <a:t>melder </a:t>
            </a:r>
            <a:r>
              <a:rPr lang="nb-NO" dirty="0" err="1" smtClean="0">
                <a:solidFill>
                  <a:schemeClr val="tx1"/>
                </a:solidFill>
              </a:rPr>
              <a:t>reverse</a:t>
            </a:r>
            <a:r>
              <a:rPr lang="nb-NO" dirty="0" smtClean="0">
                <a:solidFill>
                  <a:schemeClr val="tx1"/>
                </a:solidFill>
              </a:rPr>
              <a:t>, </a:t>
            </a:r>
            <a:r>
              <a:rPr lang="nb-NO" dirty="0" smtClean="0">
                <a:solidFill>
                  <a:schemeClr val="tx1"/>
                </a:solidFill>
              </a:rPr>
              <a:t>og Syd må bare gjenta ruteren siden han ikke har hold i kløver og ikke hjerterstøtte. Når Nord nå støtter ruteren, er det sleminvitt.</a:t>
            </a:r>
            <a:br>
              <a:rPr lang="nb-NO" dirty="0" smtClean="0">
                <a:solidFill>
                  <a:schemeClr val="tx1"/>
                </a:solidFill>
              </a:rPr>
            </a:br>
            <a:r>
              <a:rPr lang="nb-NO" dirty="0" smtClean="0">
                <a:solidFill>
                  <a:schemeClr val="tx1"/>
                </a:solidFill>
              </a:rPr>
              <a:t>Syd gjør et </a:t>
            </a:r>
            <a:r>
              <a:rPr lang="nb-NO" dirty="0" err="1" smtClean="0">
                <a:solidFill>
                  <a:schemeClr val="tx1"/>
                </a:solidFill>
              </a:rPr>
              <a:t>cue</a:t>
            </a:r>
            <a:r>
              <a:rPr lang="nb-NO" dirty="0" smtClean="0">
                <a:solidFill>
                  <a:schemeClr val="tx1"/>
                </a:solidFill>
              </a:rPr>
              <a:t> </a:t>
            </a:r>
            <a:r>
              <a:rPr lang="nb-NO" dirty="0" err="1" smtClean="0">
                <a:solidFill>
                  <a:schemeClr val="tx1"/>
                </a:solidFill>
              </a:rPr>
              <a:t>bid</a:t>
            </a:r>
            <a:r>
              <a:rPr lang="nb-NO" dirty="0" smtClean="0">
                <a:solidFill>
                  <a:schemeClr val="tx1"/>
                </a:solidFill>
              </a:rPr>
              <a:t> med 4 spar, og svarer 5 </a:t>
            </a:r>
            <a:r>
              <a:rPr lang="nb-NO" dirty="0" smtClean="0">
                <a:solidFill>
                  <a:schemeClr val="tx1"/>
                </a:solidFill>
              </a:rPr>
              <a:t>ruter, </a:t>
            </a:r>
            <a:r>
              <a:rPr lang="nb-NO" dirty="0" smtClean="0">
                <a:solidFill>
                  <a:schemeClr val="tx1"/>
                </a:solidFill>
              </a:rPr>
              <a:t>(3 ess </a:t>
            </a:r>
            <a:r>
              <a:rPr lang="nb-NO" dirty="0" smtClean="0">
                <a:solidFill>
                  <a:schemeClr val="tx1"/>
                </a:solidFill>
              </a:rPr>
              <a:t>) </a:t>
            </a:r>
            <a:r>
              <a:rPr lang="nb-NO" dirty="0" smtClean="0">
                <a:solidFill>
                  <a:schemeClr val="tx1"/>
                </a:solidFill>
              </a:rPr>
              <a:t>på 5-ess </a:t>
            </a:r>
            <a:r>
              <a:rPr lang="nb-NO" dirty="0" err="1" smtClean="0">
                <a:solidFill>
                  <a:schemeClr val="tx1"/>
                </a:solidFill>
              </a:rPr>
              <a:t>Blackwood</a:t>
            </a:r>
            <a:r>
              <a:rPr lang="nb-NO" dirty="0" smtClean="0">
                <a:solidFill>
                  <a:schemeClr val="tx1"/>
                </a:solidFill>
              </a:rPr>
              <a:t>.</a:t>
            </a:r>
            <a:r>
              <a:rPr lang="nb-NO" dirty="0" smtClean="0">
                <a:solidFill>
                  <a:schemeClr val="tx1"/>
                </a:solidFill>
              </a:rPr>
              <a:t/>
            </a:r>
            <a:br>
              <a:rPr lang="nb-NO" dirty="0" smtClean="0">
                <a:solidFill>
                  <a:schemeClr val="tx1"/>
                </a:solidFill>
              </a:rPr>
            </a:br>
            <a:r>
              <a:rPr lang="nb-NO" dirty="0" smtClean="0">
                <a:solidFill>
                  <a:schemeClr val="tx1"/>
                </a:solidFill>
              </a:rPr>
              <a:t>Nå kan Nord avslutte med å legge kontrakten i 6 ruter.</a:t>
            </a:r>
            <a:r>
              <a:rPr lang="nb-NO" dirty="0" smtClean="0"/>
              <a:t/>
            </a:r>
            <a:br>
              <a:rPr lang="nb-NO" dirty="0" smtClean="0"/>
            </a:b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yt">
  <a:themeElements>
    <a:clrScheme name="Fly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y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y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347</TotalTime>
  <Words>90</Words>
  <Application>Microsoft Office PowerPoint</Application>
  <PresentationFormat>Skjermfremvisning (4:3)</PresentationFormat>
  <Paragraphs>59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8" baseType="lpstr">
      <vt:lpstr>Flyt</vt:lpstr>
      <vt:lpstr>Lysbilde 1</vt:lpstr>
      <vt:lpstr>Lysbilde 2</vt:lpstr>
      <vt:lpstr>Lysbilde 3</vt:lpstr>
      <vt:lpstr>Lysbilde 4</vt:lpstr>
      <vt:lpstr>Lysbilde 5</vt:lpstr>
      <vt:lpstr>  Eksempel 3:   Meldingene vil gå:         S   N                 K D 10 3    1 ru   1 hj  E K Kn 9 2    2 ru   2 sp  D 7 2     3 ru   4 ru  6     4 sp   4 NT      5 ru   6 ru     N    pass     S  E 7 10 8 E K Kn 10 6 3 10 5 4        </vt:lpstr>
      <vt:lpstr>         Nord melder reverse, og Syd må bare gjenta ruteren siden han ikke har hold i kløver og ikke hjerterstøtte. Når Nord nå støtter ruteren, er det sleminvitt. Syd gjør et cue bid med 4 spar, og svarer 5 ruter, (3 ess ) på 5-ess Blackwood. Nå kan Nord avslutte med å legge kontrakten i 6 ruter.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Bruker</dc:creator>
  <cp:lastModifiedBy>Per Sundseth</cp:lastModifiedBy>
  <cp:revision>8</cp:revision>
  <dcterms:created xsi:type="dcterms:W3CDTF">2012-10-29T14:31:25Z</dcterms:created>
  <dcterms:modified xsi:type="dcterms:W3CDTF">2013-03-09T14:17:17Z</dcterms:modified>
</cp:coreProperties>
</file>